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8" d="100"/>
          <a:sy n="128" d="100"/>
        </p:scale>
        <p:origin x="45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10/1/22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10/1/22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10/1/22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10/1/22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10/1/22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10/1/22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10/1/22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10/1/22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10/1/22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7A921-DA70-4786-BE6D-C18BC66AE05B}"/>
              </a:ext>
            </a:extLst>
          </p:cNvPr>
          <p:cNvSpPr>
            <a:spLocks noGrp="1"/>
          </p:cNvSpPr>
          <p:nvPr>
            <p:ph type="ctrTitle"/>
          </p:nvPr>
        </p:nvSpPr>
        <p:spPr/>
        <p:txBody>
          <a:bodyPr/>
          <a:lstStyle/>
          <a:p>
            <a:r>
              <a:rPr lang="en-US" dirty="0"/>
              <a:t>Welcome to Drama Club</a:t>
            </a:r>
          </a:p>
        </p:txBody>
      </p:sp>
      <p:sp>
        <p:nvSpPr>
          <p:cNvPr id="3" name="Subtitle 2">
            <a:extLst>
              <a:ext uri="{FF2B5EF4-FFF2-40B4-BE49-F238E27FC236}">
                <a16:creationId xmlns:a16="http://schemas.microsoft.com/office/drawing/2014/main" id="{9E81F6B7-33D5-4D6C-8932-395E93FE7BC4}"/>
              </a:ext>
            </a:extLst>
          </p:cNvPr>
          <p:cNvSpPr>
            <a:spLocks noGrp="1"/>
          </p:cNvSpPr>
          <p:nvPr>
            <p:ph type="subTitle" idx="1"/>
          </p:nvPr>
        </p:nvSpPr>
        <p:spPr/>
        <p:txBody>
          <a:bodyPr/>
          <a:lstStyle/>
          <a:p>
            <a:r>
              <a:rPr lang="en-US" dirty="0"/>
              <a:t>Feature: Silent Night</a:t>
            </a:r>
          </a:p>
        </p:txBody>
      </p:sp>
    </p:spTree>
    <p:extLst>
      <p:ext uri="{BB962C8B-B14F-4D97-AF65-F5344CB8AC3E}">
        <p14:creationId xmlns:p14="http://schemas.microsoft.com/office/powerpoint/2010/main" val="1510774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9B1E0-F07E-48B8-B06B-2CB14E513BA6}"/>
              </a:ext>
            </a:extLst>
          </p:cNvPr>
          <p:cNvSpPr>
            <a:spLocks noGrp="1"/>
          </p:cNvSpPr>
          <p:nvPr>
            <p:ph type="title"/>
          </p:nvPr>
        </p:nvSpPr>
        <p:spPr>
          <a:xfrm>
            <a:off x="922789" y="432719"/>
            <a:ext cx="9810924" cy="867575"/>
          </a:xfrm>
        </p:spPr>
        <p:txBody>
          <a:bodyPr/>
          <a:lstStyle/>
          <a:p>
            <a:pPr algn="ctr"/>
            <a:r>
              <a:rPr lang="en-US" dirty="0"/>
              <a:t>Why belong to drama club?</a:t>
            </a:r>
          </a:p>
        </p:txBody>
      </p:sp>
      <p:sp>
        <p:nvSpPr>
          <p:cNvPr id="3" name="Content Placeholder 2">
            <a:extLst>
              <a:ext uri="{FF2B5EF4-FFF2-40B4-BE49-F238E27FC236}">
                <a16:creationId xmlns:a16="http://schemas.microsoft.com/office/drawing/2014/main" id="{872242FB-DD94-4B3B-B138-CACB24F937C2}"/>
              </a:ext>
            </a:extLst>
          </p:cNvPr>
          <p:cNvSpPr>
            <a:spLocks noGrp="1"/>
          </p:cNvSpPr>
          <p:nvPr>
            <p:ph sz="half" idx="1"/>
          </p:nvPr>
        </p:nvSpPr>
        <p:spPr/>
        <p:txBody>
          <a:bodyPr/>
          <a:lstStyle/>
          <a:p>
            <a:pPr marL="0" indent="0">
              <a:buNone/>
            </a:pPr>
            <a:r>
              <a:rPr lang="en-US" dirty="0"/>
              <a:t>It helps children both in school and in life to: </a:t>
            </a:r>
          </a:p>
          <a:p>
            <a:r>
              <a:rPr lang="en-US" dirty="0"/>
              <a:t>Read and speak well</a:t>
            </a:r>
          </a:p>
          <a:p>
            <a:r>
              <a:rPr lang="en-US" dirty="0"/>
              <a:t>Learn how to actively listen to others</a:t>
            </a:r>
          </a:p>
          <a:p>
            <a:r>
              <a:rPr lang="en-US" dirty="0"/>
              <a:t>Better understand one’s own and other’s feelings, problems, and behavior</a:t>
            </a:r>
          </a:p>
          <a:p>
            <a:r>
              <a:rPr lang="en-US" dirty="0"/>
              <a:t>Increase self-confidence and self-esteem</a:t>
            </a:r>
          </a:p>
          <a:p>
            <a:r>
              <a:rPr lang="en-US" dirty="0"/>
              <a:t>Build skills in working with a group</a:t>
            </a:r>
          </a:p>
          <a:p>
            <a:r>
              <a:rPr lang="en-US" dirty="0"/>
              <a:t>Learn how to orally follow directions</a:t>
            </a:r>
          </a:p>
          <a:p>
            <a:endParaRPr lang="en-US" dirty="0"/>
          </a:p>
          <a:p>
            <a:endParaRPr lang="en-US" dirty="0"/>
          </a:p>
          <a:p>
            <a:endParaRPr lang="en-US" dirty="0"/>
          </a:p>
        </p:txBody>
      </p:sp>
      <p:sp>
        <p:nvSpPr>
          <p:cNvPr id="4" name="Content Placeholder 3">
            <a:extLst>
              <a:ext uri="{FF2B5EF4-FFF2-40B4-BE49-F238E27FC236}">
                <a16:creationId xmlns:a16="http://schemas.microsoft.com/office/drawing/2014/main" id="{279792E8-49EB-41B5-A123-B3D61099356A}"/>
              </a:ext>
            </a:extLst>
          </p:cNvPr>
          <p:cNvSpPr>
            <a:spLocks noGrp="1"/>
          </p:cNvSpPr>
          <p:nvPr>
            <p:ph sz="half" idx="2"/>
          </p:nvPr>
        </p:nvSpPr>
        <p:spPr>
          <a:xfrm>
            <a:off x="6236736" y="2323750"/>
            <a:ext cx="4800600" cy="3619500"/>
          </a:xfrm>
        </p:spPr>
        <p:txBody>
          <a:bodyPr>
            <a:normAutofit/>
          </a:bodyPr>
          <a:lstStyle/>
          <a:p>
            <a:pPr marL="0" indent="0" algn="ctr">
              <a:buNone/>
            </a:pPr>
            <a:r>
              <a:rPr lang="en-US" sz="4000" dirty="0"/>
              <a:t>Drama Club is</a:t>
            </a:r>
          </a:p>
          <a:p>
            <a:pPr marL="0" indent="0" algn="ctr">
              <a:buNone/>
            </a:pPr>
            <a:r>
              <a:rPr lang="en-US" sz="4000" dirty="0"/>
              <a:t>lots of fun!</a:t>
            </a:r>
          </a:p>
        </p:txBody>
      </p:sp>
    </p:spTree>
    <p:extLst>
      <p:ext uri="{BB962C8B-B14F-4D97-AF65-F5344CB8AC3E}">
        <p14:creationId xmlns:p14="http://schemas.microsoft.com/office/powerpoint/2010/main" val="1891712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5FF70-02B9-419E-8BD4-3F1C422F745A}"/>
              </a:ext>
            </a:extLst>
          </p:cNvPr>
          <p:cNvSpPr>
            <a:spLocks noGrp="1"/>
          </p:cNvSpPr>
          <p:nvPr>
            <p:ph type="title"/>
          </p:nvPr>
        </p:nvSpPr>
        <p:spPr>
          <a:xfrm>
            <a:off x="1251678" y="382385"/>
            <a:ext cx="10178322" cy="865970"/>
          </a:xfrm>
        </p:spPr>
        <p:txBody>
          <a:bodyPr>
            <a:normAutofit fontScale="90000"/>
          </a:bodyPr>
          <a:lstStyle/>
          <a:p>
            <a:r>
              <a:rPr lang="en-US" sz="4800" dirty="0"/>
              <a:t>Rules and Expectations for Drama</a:t>
            </a:r>
            <a:br>
              <a:rPr lang="en-US" sz="4800" dirty="0"/>
            </a:br>
            <a:endParaRPr lang="en-US" sz="4800" dirty="0"/>
          </a:p>
        </p:txBody>
      </p:sp>
      <p:sp>
        <p:nvSpPr>
          <p:cNvPr id="4" name="TextBox 3">
            <a:extLst>
              <a:ext uri="{FF2B5EF4-FFF2-40B4-BE49-F238E27FC236}">
                <a16:creationId xmlns:a16="http://schemas.microsoft.com/office/drawing/2014/main" id="{F78954A8-7575-43CE-9977-A9FD5DF98CF4}"/>
              </a:ext>
            </a:extLst>
          </p:cNvPr>
          <p:cNvSpPr txBox="1"/>
          <p:nvPr/>
        </p:nvSpPr>
        <p:spPr>
          <a:xfrm>
            <a:off x="1333850" y="1031846"/>
            <a:ext cx="10096150" cy="5632311"/>
          </a:xfrm>
          <a:prstGeom prst="rect">
            <a:avLst/>
          </a:prstGeom>
          <a:noFill/>
        </p:spPr>
        <p:txBody>
          <a:bodyPr wrap="square" rtlCol="0">
            <a:spAutoFit/>
          </a:bodyPr>
          <a:lstStyle/>
          <a:p>
            <a:pPr marL="342900" indent="-342900">
              <a:buAutoNum type="arabicPeriod"/>
            </a:pPr>
            <a:r>
              <a:rPr lang="en-US" sz="2400" dirty="0"/>
              <a:t>Come to all scheduled meetings and extra practices as scheduled. If you have an important reason why you can’t attend, please notify Mrs. Hammang.</a:t>
            </a:r>
          </a:p>
          <a:p>
            <a:pPr marL="342900" indent="-342900">
              <a:buAutoNum type="arabicPeriod"/>
            </a:pPr>
            <a:r>
              <a:rPr lang="en-US" sz="2400" dirty="0"/>
              <a:t>Respectfully listen to the director and co-director when asked to do so. </a:t>
            </a:r>
          </a:p>
          <a:p>
            <a:pPr marL="342900" indent="-342900">
              <a:buAutoNum type="arabicPeriod"/>
            </a:pPr>
            <a:r>
              <a:rPr lang="en-US" sz="2400" dirty="0"/>
              <a:t>Be prepared for your role in the play by memorizing lines and learning your blocking (where you are supposed to stand and act in different scenes) by the due dates set by the directors.  </a:t>
            </a:r>
          </a:p>
          <a:p>
            <a:pPr marL="342900" indent="-342900">
              <a:buAutoNum type="arabicPeriod"/>
            </a:pPr>
            <a:r>
              <a:rPr lang="en-US" sz="2400" dirty="0"/>
              <a:t>Eat your snack politely and clean up after yourself. </a:t>
            </a:r>
          </a:p>
          <a:p>
            <a:pPr marL="342900" indent="-342900">
              <a:buAutoNum type="arabicPeriod"/>
            </a:pPr>
            <a:r>
              <a:rPr lang="en-US" sz="2400" dirty="0"/>
              <a:t>Politely help coach students who have parts near yours, if they get stuck. </a:t>
            </a:r>
          </a:p>
          <a:p>
            <a:pPr marL="342900" indent="-342900">
              <a:buAutoNum type="arabicPeriod"/>
            </a:pPr>
            <a:r>
              <a:rPr lang="en-US" sz="2400" dirty="0"/>
              <a:t>Politely listen to other students when they are acting, so that you know when to enter the action.</a:t>
            </a:r>
          </a:p>
          <a:p>
            <a:pPr marL="342900" indent="-342900">
              <a:buAutoNum type="arabicPeriod"/>
            </a:pPr>
            <a:r>
              <a:rPr lang="en-US" sz="2400" dirty="0"/>
              <a:t>Remain quiet when you are not acting by reading a book, doing homework, or drawing.</a:t>
            </a:r>
          </a:p>
          <a:p>
            <a:pPr marL="342900" indent="-342900">
              <a:buAutoNum type="arabicPeriod"/>
            </a:pPr>
            <a:r>
              <a:rPr lang="en-US" sz="2400" dirty="0"/>
              <a:t>Make only positive comments to others to encourage them; don’t be negative.</a:t>
            </a:r>
          </a:p>
          <a:p>
            <a:pPr marL="342900" indent="-342900">
              <a:buAutoNum type="arabicPeriod"/>
            </a:pPr>
            <a:r>
              <a:rPr lang="en-US" sz="2400" dirty="0"/>
              <a:t>For modesty’s sake, girls, please wear shorts underneath uniform skirts. </a:t>
            </a:r>
          </a:p>
        </p:txBody>
      </p:sp>
    </p:spTree>
    <p:extLst>
      <p:ext uri="{BB962C8B-B14F-4D97-AF65-F5344CB8AC3E}">
        <p14:creationId xmlns:p14="http://schemas.microsoft.com/office/powerpoint/2010/main" val="1892427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B734F-D46E-43B9-A4AA-872AF6B9DF61}"/>
              </a:ext>
            </a:extLst>
          </p:cNvPr>
          <p:cNvSpPr>
            <a:spLocks noGrp="1"/>
          </p:cNvSpPr>
          <p:nvPr>
            <p:ph type="title"/>
          </p:nvPr>
        </p:nvSpPr>
        <p:spPr>
          <a:xfrm>
            <a:off x="1208015" y="323662"/>
            <a:ext cx="10129706" cy="825630"/>
          </a:xfrm>
        </p:spPr>
        <p:txBody>
          <a:bodyPr/>
          <a:lstStyle/>
          <a:p>
            <a:r>
              <a:rPr lang="en-US" dirty="0"/>
              <a:t>When Are our Drama practices?</a:t>
            </a:r>
          </a:p>
        </p:txBody>
      </p:sp>
      <p:graphicFrame>
        <p:nvGraphicFramePr>
          <p:cNvPr id="3" name="Table 3">
            <a:extLst>
              <a:ext uri="{FF2B5EF4-FFF2-40B4-BE49-F238E27FC236}">
                <a16:creationId xmlns:a16="http://schemas.microsoft.com/office/drawing/2014/main" id="{D0EFB61C-960F-4911-94A4-E3C6F768B0B4}"/>
              </a:ext>
            </a:extLst>
          </p:cNvPr>
          <p:cNvGraphicFramePr>
            <a:graphicFrameLocks noGrp="1"/>
          </p:cNvGraphicFramePr>
          <p:nvPr>
            <p:extLst>
              <p:ext uri="{D42A27DB-BD31-4B8C-83A1-F6EECF244321}">
                <p14:modId xmlns:p14="http://schemas.microsoft.com/office/powerpoint/2010/main" val="2131766576"/>
              </p:ext>
            </p:extLst>
          </p:nvPr>
        </p:nvGraphicFramePr>
        <p:xfrm>
          <a:off x="975028" y="1019073"/>
          <a:ext cx="9888209" cy="3112313"/>
        </p:xfrm>
        <a:graphic>
          <a:graphicData uri="http://schemas.openxmlformats.org/drawingml/2006/table">
            <a:tbl>
              <a:tblPr firstRow="1" bandRow="1">
                <a:tableStyleId>{5C22544A-7EE6-4342-B048-85BDC9FD1C3A}</a:tableStyleId>
              </a:tblPr>
              <a:tblGrid>
                <a:gridCol w="2882788">
                  <a:extLst>
                    <a:ext uri="{9D8B030D-6E8A-4147-A177-3AD203B41FA5}">
                      <a16:colId xmlns:a16="http://schemas.microsoft.com/office/drawing/2014/main" val="1474335295"/>
                    </a:ext>
                  </a:extLst>
                </a:gridCol>
                <a:gridCol w="7005421">
                  <a:extLst>
                    <a:ext uri="{9D8B030D-6E8A-4147-A177-3AD203B41FA5}">
                      <a16:colId xmlns:a16="http://schemas.microsoft.com/office/drawing/2014/main" val="440561709"/>
                    </a:ext>
                  </a:extLst>
                </a:gridCol>
              </a:tblGrid>
              <a:tr h="367011">
                <a:tc>
                  <a:txBody>
                    <a:bodyPr/>
                    <a:lstStyle/>
                    <a:p>
                      <a:r>
                        <a:rPr lang="en-US" dirty="0"/>
                        <a:t>Date and Day of Week</a:t>
                      </a:r>
                    </a:p>
                  </a:txBody>
                  <a:tcPr/>
                </a:tc>
                <a:tc>
                  <a:txBody>
                    <a:bodyPr/>
                    <a:lstStyle/>
                    <a:p>
                      <a:r>
                        <a:rPr lang="en-US" dirty="0"/>
                        <a:t>Description</a:t>
                      </a:r>
                    </a:p>
                  </a:txBody>
                  <a:tcPr/>
                </a:tc>
                <a:extLst>
                  <a:ext uri="{0D108BD9-81ED-4DB2-BD59-A6C34878D82A}">
                    <a16:rowId xmlns:a16="http://schemas.microsoft.com/office/drawing/2014/main" val="4289878417"/>
                  </a:ext>
                </a:extLst>
              </a:tr>
              <a:tr h="392186">
                <a:tc>
                  <a:txBody>
                    <a:bodyPr/>
                    <a:lstStyle/>
                    <a:p>
                      <a:r>
                        <a:rPr lang="en-US" dirty="0"/>
                        <a:t>Wednesday, September 14</a:t>
                      </a:r>
                    </a:p>
                  </a:txBody>
                  <a:tcPr/>
                </a:tc>
                <a:tc>
                  <a:txBody>
                    <a:bodyPr/>
                    <a:lstStyle/>
                    <a:p>
                      <a:r>
                        <a:rPr lang="en-US" dirty="0"/>
                        <a:t>Regular meeting, Intro to play, rules, procedures</a:t>
                      </a:r>
                    </a:p>
                  </a:txBody>
                  <a:tcPr/>
                </a:tc>
                <a:extLst>
                  <a:ext uri="{0D108BD9-81ED-4DB2-BD59-A6C34878D82A}">
                    <a16:rowId xmlns:a16="http://schemas.microsoft.com/office/drawing/2014/main" val="2604543802"/>
                  </a:ext>
                </a:extLst>
              </a:tr>
              <a:tr h="392186">
                <a:tc>
                  <a:txBody>
                    <a:bodyPr/>
                    <a:lstStyle/>
                    <a:p>
                      <a:r>
                        <a:rPr lang="en-US" dirty="0"/>
                        <a:t>Wednesday, September 21</a:t>
                      </a:r>
                    </a:p>
                  </a:txBody>
                  <a:tcPr/>
                </a:tc>
                <a:tc>
                  <a:txBody>
                    <a:bodyPr/>
                    <a:lstStyle/>
                    <a:p>
                      <a:r>
                        <a:rPr lang="en-US" dirty="0"/>
                        <a:t>Regular meeting, play casting</a:t>
                      </a:r>
                    </a:p>
                  </a:txBody>
                  <a:tcPr/>
                </a:tc>
                <a:extLst>
                  <a:ext uri="{0D108BD9-81ED-4DB2-BD59-A6C34878D82A}">
                    <a16:rowId xmlns:a16="http://schemas.microsoft.com/office/drawing/2014/main" val="743157761"/>
                  </a:ext>
                </a:extLst>
              </a:tr>
              <a:tr h="392186">
                <a:tc>
                  <a:txBody>
                    <a:bodyPr/>
                    <a:lstStyle/>
                    <a:p>
                      <a:r>
                        <a:rPr lang="en-US" dirty="0"/>
                        <a:t>Wednesday, September 28</a:t>
                      </a:r>
                    </a:p>
                  </a:txBody>
                  <a:tcPr/>
                </a:tc>
                <a:tc>
                  <a:txBody>
                    <a:bodyPr/>
                    <a:lstStyle/>
                    <a:p>
                      <a:r>
                        <a:rPr lang="en-US" dirty="0"/>
                        <a:t>Regular meeting, learn roles and blocking</a:t>
                      </a:r>
                    </a:p>
                  </a:txBody>
                  <a:tcPr/>
                </a:tc>
                <a:extLst>
                  <a:ext uri="{0D108BD9-81ED-4DB2-BD59-A6C34878D82A}">
                    <a16:rowId xmlns:a16="http://schemas.microsoft.com/office/drawing/2014/main" val="3639512448"/>
                  </a:ext>
                </a:extLst>
              </a:tr>
              <a:tr h="392186">
                <a:tc>
                  <a:txBody>
                    <a:bodyPr/>
                    <a:lstStyle/>
                    <a:p>
                      <a:r>
                        <a:rPr lang="en-US" dirty="0"/>
                        <a:t>Wednesday, October 5</a:t>
                      </a:r>
                    </a:p>
                  </a:txBody>
                  <a:tcPr/>
                </a:tc>
                <a:tc>
                  <a:txBody>
                    <a:bodyPr/>
                    <a:lstStyle/>
                    <a:p>
                      <a:r>
                        <a:rPr lang="en-US" dirty="0"/>
                        <a:t>Regular meeting, learn lines and blocking</a:t>
                      </a:r>
                    </a:p>
                  </a:txBody>
                  <a:tcPr/>
                </a:tc>
                <a:extLst>
                  <a:ext uri="{0D108BD9-81ED-4DB2-BD59-A6C34878D82A}">
                    <a16:rowId xmlns:a16="http://schemas.microsoft.com/office/drawing/2014/main" val="3187436273"/>
                  </a:ext>
                </a:extLst>
              </a:tr>
              <a:tr h="392186">
                <a:tc>
                  <a:txBody>
                    <a:bodyPr/>
                    <a:lstStyle/>
                    <a:p>
                      <a:r>
                        <a:rPr lang="en-US" dirty="0"/>
                        <a:t>Wednesday, October 12</a:t>
                      </a:r>
                    </a:p>
                  </a:txBody>
                  <a:tcPr/>
                </a:tc>
                <a:tc>
                  <a:txBody>
                    <a:bodyPr/>
                    <a:lstStyle/>
                    <a:p>
                      <a:r>
                        <a:rPr lang="en-US" dirty="0"/>
                        <a:t>Regular meeting, off book – all lines memorized</a:t>
                      </a:r>
                    </a:p>
                  </a:txBody>
                  <a:tcPr/>
                </a:tc>
                <a:extLst>
                  <a:ext uri="{0D108BD9-81ED-4DB2-BD59-A6C34878D82A}">
                    <a16:rowId xmlns:a16="http://schemas.microsoft.com/office/drawing/2014/main" val="2160580636"/>
                  </a:ext>
                </a:extLst>
              </a:tr>
              <a:tr h="392186">
                <a:tc>
                  <a:txBody>
                    <a:bodyPr/>
                    <a:lstStyle/>
                    <a:p>
                      <a:r>
                        <a:rPr lang="en-US" dirty="0"/>
                        <a:t>Wednesday, October 19</a:t>
                      </a:r>
                    </a:p>
                  </a:txBody>
                  <a:tcPr/>
                </a:tc>
                <a:tc>
                  <a:txBody>
                    <a:bodyPr/>
                    <a:lstStyle/>
                    <a:p>
                      <a:r>
                        <a:rPr lang="en-US" dirty="0"/>
                        <a:t>Regular meeting, full play practice</a:t>
                      </a:r>
                    </a:p>
                  </a:txBody>
                  <a:tcPr/>
                </a:tc>
                <a:extLst>
                  <a:ext uri="{0D108BD9-81ED-4DB2-BD59-A6C34878D82A}">
                    <a16:rowId xmlns:a16="http://schemas.microsoft.com/office/drawing/2014/main" val="389350087"/>
                  </a:ext>
                </a:extLst>
              </a:tr>
              <a:tr h="392186">
                <a:tc>
                  <a:txBody>
                    <a:bodyPr/>
                    <a:lstStyle/>
                    <a:p>
                      <a:r>
                        <a:rPr lang="en-US" dirty="0"/>
                        <a:t>Wednesday, October 26</a:t>
                      </a:r>
                    </a:p>
                  </a:txBody>
                  <a:tcPr/>
                </a:tc>
                <a:tc>
                  <a:txBody>
                    <a:bodyPr/>
                    <a:lstStyle/>
                    <a:p>
                      <a:r>
                        <a:rPr lang="en-US" dirty="0"/>
                        <a:t>Regular meeting, full play practice</a:t>
                      </a:r>
                    </a:p>
                  </a:txBody>
                  <a:tcPr/>
                </a:tc>
                <a:extLst>
                  <a:ext uri="{0D108BD9-81ED-4DB2-BD59-A6C34878D82A}">
                    <a16:rowId xmlns:a16="http://schemas.microsoft.com/office/drawing/2014/main" val="1289313992"/>
                  </a:ext>
                </a:extLst>
              </a:tr>
            </a:tbl>
          </a:graphicData>
        </a:graphic>
      </p:graphicFrame>
      <p:graphicFrame>
        <p:nvGraphicFramePr>
          <p:cNvPr id="5" name="Table 5">
            <a:extLst>
              <a:ext uri="{FF2B5EF4-FFF2-40B4-BE49-F238E27FC236}">
                <a16:creationId xmlns:a16="http://schemas.microsoft.com/office/drawing/2014/main" id="{9995F406-9316-4BA1-AE08-5DEAF0E14A43}"/>
              </a:ext>
            </a:extLst>
          </p:cNvPr>
          <p:cNvGraphicFramePr>
            <a:graphicFrameLocks noGrp="1"/>
          </p:cNvGraphicFramePr>
          <p:nvPr>
            <p:extLst>
              <p:ext uri="{D42A27DB-BD31-4B8C-83A1-F6EECF244321}">
                <p14:modId xmlns:p14="http://schemas.microsoft.com/office/powerpoint/2010/main" val="1555896504"/>
              </p:ext>
            </p:extLst>
          </p:nvPr>
        </p:nvGraphicFramePr>
        <p:xfrm>
          <a:off x="975027" y="4131386"/>
          <a:ext cx="9888210" cy="2966720"/>
        </p:xfrm>
        <a:graphic>
          <a:graphicData uri="http://schemas.openxmlformats.org/drawingml/2006/table">
            <a:tbl>
              <a:tblPr firstRow="1" bandRow="1">
                <a:tableStyleId>{5C22544A-7EE6-4342-B048-85BDC9FD1C3A}</a:tableStyleId>
              </a:tblPr>
              <a:tblGrid>
                <a:gridCol w="2882511">
                  <a:extLst>
                    <a:ext uri="{9D8B030D-6E8A-4147-A177-3AD203B41FA5}">
                      <a16:colId xmlns:a16="http://schemas.microsoft.com/office/drawing/2014/main" val="358465500"/>
                    </a:ext>
                  </a:extLst>
                </a:gridCol>
                <a:gridCol w="7005699">
                  <a:extLst>
                    <a:ext uri="{9D8B030D-6E8A-4147-A177-3AD203B41FA5}">
                      <a16:colId xmlns:a16="http://schemas.microsoft.com/office/drawing/2014/main" val="2400383230"/>
                    </a:ext>
                  </a:extLst>
                </a:gridCol>
              </a:tblGrid>
              <a:tr h="370840">
                <a:tc>
                  <a:txBody>
                    <a:bodyPr/>
                    <a:lstStyle/>
                    <a:p>
                      <a:r>
                        <a:rPr lang="en-US" dirty="0"/>
                        <a:t>Wednesday, November 2</a:t>
                      </a:r>
                    </a:p>
                  </a:txBody>
                  <a:tcPr/>
                </a:tc>
                <a:tc>
                  <a:txBody>
                    <a:bodyPr/>
                    <a:lstStyle/>
                    <a:p>
                      <a:r>
                        <a:rPr lang="en-US" dirty="0"/>
                        <a:t>Regular meeting, full play practice</a:t>
                      </a:r>
                    </a:p>
                  </a:txBody>
                  <a:tcPr/>
                </a:tc>
                <a:extLst>
                  <a:ext uri="{0D108BD9-81ED-4DB2-BD59-A6C34878D82A}">
                    <a16:rowId xmlns:a16="http://schemas.microsoft.com/office/drawing/2014/main" val="1672146849"/>
                  </a:ext>
                </a:extLst>
              </a:tr>
              <a:tr h="370840">
                <a:tc>
                  <a:txBody>
                    <a:bodyPr/>
                    <a:lstStyle/>
                    <a:p>
                      <a:r>
                        <a:rPr lang="en-US" dirty="0"/>
                        <a:t>Tuesday, November 9</a:t>
                      </a:r>
                    </a:p>
                  </a:txBody>
                  <a:tcPr/>
                </a:tc>
                <a:tc>
                  <a:txBody>
                    <a:bodyPr/>
                    <a:lstStyle/>
                    <a:p>
                      <a:r>
                        <a:rPr lang="en-US" dirty="0"/>
                        <a:t>Practice</a:t>
                      </a:r>
                    </a:p>
                  </a:txBody>
                  <a:tcPr/>
                </a:tc>
                <a:extLst>
                  <a:ext uri="{0D108BD9-81ED-4DB2-BD59-A6C34878D82A}">
                    <a16:rowId xmlns:a16="http://schemas.microsoft.com/office/drawing/2014/main" val="2389853280"/>
                  </a:ext>
                </a:extLst>
              </a:tr>
              <a:tr h="370840">
                <a:tc>
                  <a:txBody>
                    <a:bodyPr/>
                    <a:lstStyle/>
                    <a:p>
                      <a:r>
                        <a:rPr lang="en-US" dirty="0"/>
                        <a:t>Wednesday, November 16</a:t>
                      </a:r>
                    </a:p>
                  </a:txBody>
                  <a:tcPr/>
                </a:tc>
                <a:tc>
                  <a:txBody>
                    <a:bodyPr/>
                    <a:lstStyle/>
                    <a:p>
                      <a:r>
                        <a:rPr lang="en-US" dirty="0"/>
                        <a:t>Regular meeting, full play practice </a:t>
                      </a:r>
                    </a:p>
                  </a:txBody>
                  <a:tcPr/>
                </a:tc>
                <a:extLst>
                  <a:ext uri="{0D108BD9-81ED-4DB2-BD59-A6C34878D82A}">
                    <a16:rowId xmlns:a16="http://schemas.microsoft.com/office/drawing/2014/main" val="1520481162"/>
                  </a:ext>
                </a:extLst>
              </a:tr>
              <a:tr h="370840">
                <a:tc>
                  <a:txBody>
                    <a:bodyPr/>
                    <a:lstStyle/>
                    <a:p>
                      <a:r>
                        <a:rPr lang="en-US" dirty="0"/>
                        <a:t>Wednesday, November 22</a:t>
                      </a:r>
                    </a:p>
                  </a:txBody>
                  <a:tcPr/>
                </a:tc>
                <a:tc>
                  <a:txBody>
                    <a:bodyPr/>
                    <a:lstStyle/>
                    <a:p>
                      <a:r>
                        <a:rPr lang="en-US" dirty="0"/>
                        <a:t>Tentative special practice </a:t>
                      </a:r>
                    </a:p>
                  </a:txBody>
                  <a:tcPr/>
                </a:tc>
                <a:extLst>
                  <a:ext uri="{0D108BD9-81ED-4DB2-BD59-A6C34878D82A}">
                    <a16:rowId xmlns:a16="http://schemas.microsoft.com/office/drawing/2014/main" val="1782590540"/>
                  </a:ext>
                </a:extLst>
              </a:tr>
              <a:tr h="370840">
                <a:tc>
                  <a:txBody>
                    <a:bodyPr/>
                    <a:lstStyle/>
                    <a:p>
                      <a:r>
                        <a:rPr lang="en-US" dirty="0"/>
                        <a:t>Wednesday, November 30</a:t>
                      </a:r>
                    </a:p>
                  </a:txBody>
                  <a:tcPr/>
                </a:tc>
                <a:tc>
                  <a:txBody>
                    <a:bodyPr/>
                    <a:lstStyle/>
                    <a:p>
                      <a:r>
                        <a:rPr lang="en-US" dirty="0"/>
                        <a:t>Regular meeting, full play </a:t>
                      </a:r>
                      <a:r>
                        <a:rPr lang="en-US" dirty="0" err="1"/>
                        <a:t>practive</a:t>
                      </a:r>
                      <a:endParaRPr lang="en-US" dirty="0"/>
                    </a:p>
                  </a:txBody>
                  <a:tcPr/>
                </a:tc>
                <a:extLst>
                  <a:ext uri="{0D108BD9-81ED-4DB2-BD59-A6C34878D82A}">
                    <a16:rowId xmlns:a16="http://schemas.microsoft.com/office/drawing/2014/main" val="2108337497"/>
                  </a:ext>
                </a:extLst>
              </a:tr>
              <a:tr h="370840">
                <a:tc>
                  <a:txBody>
                    <a:bodyPr/>
                    <a:lstStyle/>
                    <a:p>
                      <a:r>
                        <a:rPr lang="en-US" dirty="0"/>
                        <a:t>Tuesday, December 6</a:t>
                      </a:r>
                    </a:p>
                  </a:txBody>
                  <a:tcPr/>
                </a:tc>
                <a:tc>
                  <a:txBody>
                    <a:bodyPr/>
                    <a:lstStyle/>
                    <a:p>
                      <a:r>
                        <a:rPr lang="en-US" dirty="0"/>
                        <a:t>Extra Practice, dress rehearsal</a:t>
                      </a:r>
                    </a:p>
                  </a:txBody>
                  <a:tcPr/>
                </a:tc>
                <a:extLst>
                  <a:ext uri="{0D108BD9-81ED-4DB2-BD59-A6C34878D82A}">
                    <a16:rowId xmlns:a16="http://schemas.microsoft.com/office/drawing/2014/main" val="3227712107"/>
                  </a:ext>
                </a:extLst>
              </a:tr>
              <a:tr h="370840">
                <a:tc>
                  <a:txBody>
                    <a:bodyPr/>
                    <a:lstStyle/>
                    <a:p>
                      <a:r>
                        <a:rPr lang="en-US" dirty="0"/>
                        <a:t>Wednesday, December 7</a:t>
                      </a:r>
                    </a:p>
                  </a:txBody>
                  <a:tcPr/>
                </a:tc>
                <a:tc>
                  <a:txBody>
                    <a:bodyPr/>
                    <a:lstStyle/>
                    <a:p>
                      <a:r>
                        <a:rPr lang="en-US" dirty="0"/>
                        <a:t>Daytime practice, dress rehearsal – 1:30 to 3:00</a:t>
                      </a:r>
                    </a:p>
                  </a:txBody>
                  <a:tcPr/>
                </a:tc>
                <a:extLst>
                  <a:ext uri="{0D108BD9-81ED-4DB2-BD59-A6C34878D82A}">
                    <a16:rowId xmlns:a16="http://schemas.microsoft.com/office/drawing/2014/main" val="1357789309"/>
                  </a:ext>
                </a:extLst>
              </a:tr>
              <a:tr h="370840">
                <a:tc>
                  <a:txBody>
                    <a:bodyPr/>
                    <a:lstStyle/>
                    <a:p>
                      <a:r>
                        <a:rPr lang="en-US" dirty="0"/>
                        <a:t>Wednesday, December 7</a:t>
                      </a:r>
                    </a:p>
                  </a:txBody>
                  <a:tcPr/>
                </a:tc>
                <a:tc>
                  <a:txBody>
                    <a:bodyPr/>
                    <a:lstStyle/>
                    <a:p>
                      <a:r>
                        <a:rPr lang="en-US" dirty="0"/>
                        <a:t>Performance in the evening, time 6:30 pm</a:t>
                      </a:r>
                    </a:p>
                  </a:txBody>
                  <a:tcPr/>
                </a:tc>
                <a:extLst>
                  <a:ext uri="{0D108BD9-81ED-4DB2-BD59-A6C34878D82A}">
                    <a16:rowId xmlns:a16="http://schemas.microsoft.com/office/drawing/2014/main" val="3181683362"/>
                  </a:ext>
                </a:extLst>
              </a:tr>
            </a:tbl>
          </a:graphicData>
        </a:graphic>
      </p:graphicFrame>
      <p:sp>
        <p:nvSpPr>
          <p:cNvPr id="4" name="TextBox 3">
            <a:extLst>
              <a:ext uri="{FF2B5EF4-FFF2-40B4-BE49-F238E27FC236}">
                <a16:creationId xmlns:a16="http://schemas.microsoft.com/office/drawing/2014/main" id="{2FF2D49B-88B2-F828-D653-E8E49A6DC68C}"/>
              </a:ext>
            </a:extLst>
          </p:cNvPr>
          <p:cNvSpPr txBox="1"/>
          <p:nvPr/>
        </p:nvSpPr>
        <p:spPr>
          <a:xfrm>
            <a:off x="7298422" y="4613945"/>
            <a:ext cx="3020037" cy="923330"/>
          </a:xfrm>
          <a:prstGeom prst="rect">
            <a:avLst/>
          </a:prstGeom>
          <a:noFill/>
        </p:spPr>
        <p:txBody>
          <a:bodyPr wrap="square" rtlCol="0">
            <a:spAutoFit/>
          </a:bodyPr>
          <a:lstStyle/>
          <a:p>
            <a:r>
              <a:rPr lang="en-US" b="1" dirty="0"/>
              <a:t>Extra Practices may be called as we get closer to the performance date. </a:t>
            </a:r>
          </a:p>
        </p:txBody>
      </p:sp>
    </p:spTree>
    <p:extLst>
      <p:ext uri="{BB962C8B-B14F-4D97-AF65-F5344CB8AC3E}">
        <p14:creationId xmlns:p14="http://schemas.microsoft.com/office/powerpoint/2010/main" val="217664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9B22-38BA-491B-8800-2427F319CE47}"/>
              </a:ext>
            </a:extLst>
          </p:cNvPr>
          <p:cNvSpPr>
            <a:spLocks noGrp="1"/>
          </p:cNvSpPr>
          <p:nvPr>
            <p:ph type="title"/>
          </p:nvPr>
        </p:nvSpPr>
        <p:spPr>
          <a:xfrm>
            <a:off x="1251678" y="382385"/>
            <a:ext cx="10178322" cy="891611"/>
          </a:xfrm>
        </p:spPr>
        <p:txBody>
          <a:bodyPr/>
          <a:lstStyle/>
          <a:p>
            <a:pPr algn="ctr"/>
            <a:r>
              <a:rPr lang="en-US" dirty="0"/>
              <a:t>How can I Learn my Lines? </a:t>
            </a:r>
          </a:p>
        </p:txBody>
      </p:sp>
      <p:sp>
        <p:nvSpPr>
          <p:cNvPr id="3" name="TextBox 2">
            <a:extLst>
              <a:ext uri="{FF2B5EF4-FFF2-40B4-BE49-F238E27FC236}">
                <a16:creationId xmlns:a16="http://schemas.microsoft.com/office/drawing/2014/main" id="{27C4FAAD-04A8-45E7-B704-BC1975E93FEE}"/>
              </a:ext>
            </a:extLst>
          </p:cNvPr>
          <p:cNvSpPr txBox="1"/>
          <p:nvPr/>
        </p:nvSpPr>
        <p:spPr>
          <a:xfrm>
            <a:off x="1115122" y="1510301"/>
            <a:ext cx="10378292" cy="4524315"/>
          </a:xfrm>
          <a:prstGeom prst="rect">
            <a:avLst/>
          </a:prstGeom>
          <a:noFill/>
        </p:spPr>
        <p:txBody>
          <a:bodyPr wrap="square" rtlCol="0">
            <a:spAutoFit/>
          </a:bodyPr>
          <a:lstStyle/>
          <a:p>
            <a:r>
              <a:rPr lang="en-US" sz="2400" dirty="0"/>
              <a:t>Here are some hints to help you learn your lines: </a:t>
            </a:r>
          </a:p>
          <a:p>
            <a:pPr marL="342900" indent="-342900">
              <a:buFont typeface="Wingdings" panose="05000000000000000000" pitchFamily="2" charset="2"/>
              <a:buChar char="q"/>
            </a:pPr>
            <a:r>
              <a:rPr lang="en-US" sz="2400" dirty="0"/>
              <a:t>Read the lines over and over and see if you can say them. </a:t>
            </a:r>
          </a:p>
          <a:p>
            <a:pPr marL="342900" indent="-342900">
              <a:buFont typeface="Wingdings" panose="05000000000000000000" pitchFamily="2" charset="2"/>
              <a:buChar char="q"/>
            </a:pPr>
            <a:r>
              <a:rPr lang="en-US" sz="2400" dirty="0"/>
              <a:t>Get a partner to help you learn lines.  You do your lines and they do the others.</a:t>
            </a:r>
          </a:p>
          <a:p>
            <a:pPr marL="342900" indent="-342900">
              <a:buFont typeface="Wingdings" panose="05000000000000000000" pitchFamily="2" charset="2"/>
              <a:buChar char="q"/>
            </a:pPr>
            <a:r>
              <a:rPr lang="en-US" sz="2400" dirty="0"/>
              <a:t>Make up a song.</a:t>
            </a:r>
          </a:p>
          <a:p>
            <a:pPr marL="342900" indent="-342900">
              <a:buFont typeface="Wingdings" panose="05000000000000000000" pitchFamily="2" charset="2"/>
              <a:buChar char="q"/>
            </a:pPr>
            <a:r>
              <a:rPr lang="en-US" sz="2400" dirty="0"/>
              <a:t>Walk around and find a rhythm to help you learn the lines. </a:t>
            </a:r>
          </a:p>
          <a:p>
            <a:pPr marL="342900" indent="-342900">
              <a:buFont typeface="Wingdings" panose="05000000000000000000" pitchFamily="2" charset="2"/>
              <a:buChar char="q"/>
            </a:pPr>
            <a:r>
              <a:rPr lang="en-US" sz="2400" dirty="0"/>
              <a:t>Think of a picture in your mind to remember the lines. </a:t>
            </a:r>
          </a:p>
          <a:p>
            <a:pPr marL="342900" indent="-342900">
              <a:buFont typeface="Wingdings" panose="05000000000000000000" pitchFamily="2" charset="2"/>
              <a:buChar char="q"/>
            </a:pPr>
            <a:r>
              <a:rPr lang="en-US" sz="2400" dirty="0"/>
              <a:t>Write the lines out. </a:t>
            </a:r>
          </a:p>
          <a:p>
            <a:pPr marL="342900" indent="-342900">
              <a:buFont typeface="Wingdings" panose="05000000000000000000" pitchFamily="2" charset="2"/>
              <a:buChar char="q"/>
            </a:pPr>
            <a:r>
              <a:rPr lang="en-US" sz="2400" dirty="0"/>
              <a:t>Quiz yourself. </a:t>
            </a:r>
          </a:p>
          <a:p>
            <a:pPr marL="342900" indent="-342900">
              <a:buFont typeface="Wingdings" panose="05000000000000000000" pitchFamily="2" charset="2"/>
              <a:buChar char="q"/>
            </a:pPr>
            <a:r>
              <a:rPr lang="en-US" sz="2400" dirty="0"/>
              <a:t>Have someone read the immediate lines before yours (cue lines), then say yours. </a:t>
            </a:r>
          </a:p>
          <a:p>
            <a:pPr marL="342900" indent="-342900">
              <a:buFont typeface="Wingdings" panose="05000000000000000000" pitchFamily="2" charset="2"/>
              <a:buChar char="q"/>
            </a:pPr>
            <a:r>
              <a:rPr lang="en-US" sz="2400" dirty="0"/>
              <a:t>Write the first letter of every word in your lines and then try to remember the lines.  </a:t>
            </a:r>
          </a:p>
        </p:txBody>
      </p:sp>
    </p:spTree>
    <p:extLst>
      <p:ext uri="{BB962C8B-B14F-4D97-AF65-F5344CB8AC3E}">
        <p14:creationId xmlns:p14="http://schemas.microsoft.com/office/powerpoint/2010/main" val="1456787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F6825-0BEB-42FD-9C73-1EB17457D067}"/>
              </a:ext>
            </a:extLst>
          </p:cNvPr>
          <p:cNvSpPr>
            <a:spLocks noGrp="1"/>
          </p:cNvSpPr>
          <p:nvPr>
            <p:ph type="title"/>
          </p:nvPr>
        </p:nvSpPr>
        <p:spPr>
          <a:xfrm>
            <a:off x="1006839" y="390774"/>
            <a:ext cx="10178322" cy="763509"/>
          </a:xfrm>
        </p:spPr>
        <p:txBody>
          <a:bodyPr>
            <a:normAutofit/>
          </a:bodyPr>
          <a:lstStyle/>
          <a:p>
            <a:r>
              <a:rPr lang="en-US" sz="4000" dirty="0"/>
              <a:t>Who are the Characters in the Play? </a:t>
            </a:r>
          </a:p>
        </p:txBody>
      </p:sp>
      <p:sp>
        <p:nvSpPr>
          <p:cNvPr id="3" name="TextBox 2">
            <a:extLst>
              <a:ext uri="{FF2B5EF4-FFF2-40B4-BE49-F238E27FC236}">
                <a16:creationId xmlns:a16="http://schemas.microsoft.com/office/drawing/2014/main" id="{BE53ECC4-E9EA-46A5-9677-444CF7647960}"/>
              </a:ext>
            </a:extLst>
          </p:cNvPr>
          <p:cNvSpPr txBox="1"/>
          <p:nvPr/>
        </p:nvSpPr>
        <p:spPr>
          <a:xfrm>
            <a:off x="1427083" y="971020"/>
            <a:ext cx="10324618" cy="2677656"/>
          </a:xfrm>
          <a:prstGeom prst="rect">
            <a:avLst/>
          </a:prstGeom>
          <a:noFill/>
        </p:spPr>
        <p:txBody>
          <a:bodyPr wrap="square" rtlCol="0">
            <a:spAutoFit/>
          </a:bodyPr>
          <a:lstStyle/>
          <a:p>
            <a:pPr marL="342900" indent="-342900">
              <a:buFont typeface="Arial" panose="020B0604020202020204" pitchFamily="34" charset="0"/>
              <a:buChar char="•"/>
            </a:pPr>
            <a:r>
              <a:rPr lang="en-US" sz="2400" dirty="0"/>
              <a:t>Father Joseph Mohr: priest, major character – 123 lines</a:t>
            </a:r>
          </a:p>
          <a:p>
            <a:pPr marL="342900" indent="-342900">
              <a:buFont typeface="Arial" panose="020B0604020202020204" pitchFamily="34" charset="0"/>
              <a:buChar char="•"/>
            </a:pPr>
            <a:r>
              <a:rPr lang="en-US" sz="2400" dirty="0"/>
              <a:t>Franz Gruber: organist, major character – 129 lines</a:t>
            </a:r>
          </a:p>
          <a:p>
            <a:pPr marL="342900" indent="-342900">
              <a:buFont typeface="Arial" panose="020B0604020202020204" pitchFamily="34" charset="0"/>
              <a:buChar char="•"/>
            </a:pPr>
            <a:r>
              <a:rPr lang="en-US" sz="2400" dirty="0"/>
              <a:t>Trina Gruber: wife of Franz, major character – 73 lines</a:t>
            </a:r>
          </a:p>
          <a:p>
            <a:pPr marL="342900" indent="-342900">
              <a:buFont typeface="Arial" panose="020B0604020202020204" pitchFamily="34" charset="0"/>
              <a:buChar char="•"/>
            </a:pPr>
            <a:r>
              <a:rPr lang="en-US" sz="2400" dirty="0"/>
              <a:t>Nicholas Gruber: autistic son of Franz &amp; Trina - 14 lines</a:t>
            </a:r>
          </a:p>
          <a:p>
            <a:pPr marL="342900" indent="-342900">
              <a:buFont typeface="Arial" panose="020B0604020202020204" pitchFamily="34" charset="0"/>
              <a:buChar char="•"/>
            </a:pPr>
            <a:r>
              <a:rPr lang="en-US" sz="2400" dirty="0"/>
              <a:t>Frieda Gruber: daughter of Franz and Trina–  23 lines</a:t>
            </a:r>
          </a:p>
          <a:p>
            <a:pPr marL="342900" indent="-342900">
              <a:buFont typeface="Arial" panose="020B0604020202020204" pitchFamily="34" charset="0"/>
              <a:buChar char="•"/>
            </a:pPr>
            <a:r>
              <a:rPr lang="en-US" sz="2400" dirty="0"/>
              <a:t>Liesl Gruber: daughter of Franz and Trina -  27 lines</a:t>
            </a:r>
          </a:p>
          <a:p>
            <a:pPr marL="342900" indent="-342900">
              <a:buFont typeface="Arial" panose="020B0604020202020204" pitchFamily="34" charset="0"/>
              <a:buChar char="•"/>
            </a:pPr>
            <a:r>
              <a:rPr lang="en-US" sz="2400" dirty="0"/>
              <a:t>Frau Schmidt: grouchy choir member– 43 lines</a:t>
            </a:r>
          </a:p>
        </p:txBody>
      </p:sp>
      <p:sp>
        <p:nvSpPr>
          <p:cNvPr id="6" name="TextBox 5">
            <a:extLst>
              <a:ext uri="{FF2B5EF4-FFF2-40B4-BE49-F238E27FC236}">
                <a16:creationId xmlns:a16="http://schemas.microsoft.com/office/drawing/2014/main" id="{EE31805F-1A1E-04E8-1FFB-F775C07E7DBF}"/>
              </a:ext>
            </a:extLst>
          </p:cNvPr>
          <p:cNvSpPr txBox="1"/>
          <p:nvPr/>
        </p:nvSpPr>
        <p:spPr>
          <a:xfrm>
            <a:off x="1427083" y="3648676"/>
            <a:ext cx="7112909" cy="2862322"/>
          </a:xfrm>
          <a:prstGeom prst="rect">
            <a:avLst/>
          </a:prstGeom>
          <a:noFill/>
        </p:spPr>
        <p:txBody>
          <a:bodyPr wrap="square" rtlCol="0">
            <a:spAutoFit/>
          </a:bodyPr>
          <a:lstStyle/>
          <a:p>
            <a:r>
              <a:rPr lang="en-US" b="1" dirty="0"/>
              <a:t>Narrators: </a:t>
            </a:r>
          </a:p>
          <a:p>
            <a:r>
              <a:rPr lang="en-US" dirty="0"/>
              <a:t>Narrator 1: page 7, 8 lines				Narrator 7: page 33, 6 lines	</a:t>
            </a:r>
          </a:p>
          <a:p>
            <a:r>
              <a:rPr lang="en-US" dirty="0"/>
              <a:t>Narrator 2:  page 7, 5 lines				Narrator 8: 34, 9 lines</a:t>
            </a:r>
          </a:p>
          <a:p>
            <a:r>
              <a:rPr lang="en-US" dirty="0"/>
              <a:t>Narrator 3: page 8, 7 lines				Narrator 9: 11 lines</a:t>
            </a:r>
          </a:p>
          <a:p>
            <a:r>
              <a:rPr lang="en-US" dirty="0"/>
              <a:t>Narrator 4, page 8, 7 lines				Narrator 10: 6 lines</a:t>
            </a:r>
          </a:p>
          <a:p>
            <a:r>
              <a:rPr lang="en-US" dirty="0"/>
              <a:t>Narrator 5: page 9, 7 lines				Narrator 11: 3 lines</a:t>
            </a:r>
          </a:p>
          <a:p>
            <a:r>
              <a:rPr lang="en-US" dirty="0"/>
              <a:t>Narrator 6, page </a:t>
            </a:r>
            <a:r>
              <a:rPr lang="en-US" dirty="0" err="1"/>
              <a:t>page</a:t>
            </a:r>
            <a:r>
              <a:rPr lang="en-US" dirty="0"/>
              <a:t> 26, 4 lines			Narrator 12: 10 lines</a:t>
            </a:r>
          </a:p>
          <a:p>
            <a:endParaRPr lang="en-US" dirty="0"/>
          </a:p>
          <a:p>
            <a:r>
              <a:rPr lang="en-US" dirty="0"/>
              <a:t>Soldiers and mice will have no lines. </a:t>
            </a:r>
          </a:p>
          <a:p>
            <a:r>
              <a:rPr lang="en-US" dirty="0"/>
              <a:t>Soloists are needed to sing </a:t>
            </a:r>
            <a:r>
              <a:rPr lang="en-US" i="1" dirty="0"/>
              <a:t>Ave Maria </a:t>
            </a:r>
            <a:r>
              <a:rPr lang="en-US" i="1"/>
              <a:t>(in Latin) </a:t>
            </a:r>
            <a:r>
              <a:rPr lang="en-US" dirty="0"/>
              <a:t>and </a:t>
            </a:r>
            <a:r>
              <a:rPr lang="en-US" i="1" dirty="0"/>
              <a:t>Silent Night </a:t>
            </a:r>
            <a:r>
              <a:rPr lang="en-US" dirty="0"/>
              <a:t>(in German)</a:t>
            </a:r>
          </a:p>
        </p:txBody>
      </p:sp>
    </p:spTree>
    <p:extLst>
      <p:ext uri="{BB962C8B-B14F-4D97-AF65-F5344CB8AC3E}">
        <p14:creationId xmlns:p14="http://schemas.microsoft.com/office/powerpoint/2010/main" val="2585551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E046F-5331-7331-64EC-1648851E6927}"/>
              </a:ext>
            </a:extLst>
          </p:cNvPr>
          <p:cNvSpPr>
            <a:spLocks noGrp="1"/>
          </p:cNvSpPr>
          <p:nvPr>
            <p:ph type="title"/>
          </p:nvPr>
        </p:nvSpPr>
        <p:spPr>
          <a:xfrm>
            <a:off x="1251678" y="382385"/>
            <a:ext cx="10178322" cy="683017"/>
          </a:xfrm>
        </p:spPr>
        <p:txBody>
          <a:bodyPr>
            <a:normAutofit/>
          </a:bodyPr>
          <a:lstStyle/>
          <a:p>
            <a:r>
              <a:rPr lang="en-US" sz="3600" dirty="0">
                <a:latin typeface="Amasis MT Pro Medium" panose="020B0604020202020204" pitchFamily="18" charset="0"/>
              </a:rPr>
              <a:t>More Important information</a:t>
            </a:r>
          </a:p>
        </p:txBody>
      </p:sp>
      <p:sp>
        <p:nvSpPr>
          <p:cNvPr id="3" name="TextBox 2">
            <a:extLst>
              <a:ext uri="{FF2B5EF4-FFF2-40B4-BE49-F238E27FC236}">
                <a16:creationId xmlns:a16="http://schemas.microsoft.com/office/drawing/2014/main" id="{29026F25-2FE3-5A22-C45D-1EB243BAB17D}"/>
              </a:ext>
            </a:extLst>
          </p:cNvPr>
          <p:cNvSpPr txBox="1"/>
          <p:nvPr/>
        </p:nvSpPr>
        <p:spPr>
          <a:xfrm>
            <a:off x="1333850" y="1224793"/>
            <a:ext cx="8061820" cy="5632311"/>
          </a:xfrm>
          <a:prstGeom prst="rect">
            <a:avLst/>
          </a:prstGeom>
          <a:noFill/>
        </p:spPr>
        <p:txBody>
          <a:bodyPr wrap="square" rtlCol="0">
            <a:spAutoFit/>
          </a:bodyPr>
          <a:lstStyle/>
          <a:p>
            <a:pPr marL="285750" indent="-285750">
              <a:buFont typeface="Wingdings" panose="05000000000000000000" pitchFamily="2" charset="2"/>
              <a:buChar char="v"/>
            </a:pPr>
            <a:r>
              <a:rPr lang="en-US" sz="2400" dirty="0"/>
              <a:t>There is no fee to join Drama Club</a:t>
            </a:r>
          </a:p>
          <a:p>
            <a:pPr marL="285750" indent="-285750">
              <a:buFont typeface="Wingdings" panose="05000000000000000000" pitchFamily="2" charset="2"/>
              <a:buChar char="v"/>
            </a:pPr>
            <a:r>
              <a:rPr lang="en-US" sz="2400" dirty="0"/>
              <a:t>Students eat snacks before starting Drama Club. Parents are asked to donate nutritious snacks to be shared like popcorn, bars, fruit, etc. Some members have food allergies, so snacks are also needed that are peanut free and gluten free. </a:t>
            </a:r>
          </a:p>
          <a:p>
            <a:pPr marL="285750" indent="-285750">
              <a:buFont typeface="Wingdings" panose="05000000000000000000" pitchFamily="2" charset="2"/>
              <a:buChar char="v"/>
            </a:pPr>
            <a:r>
              <a:rPr lang="en-US" sz="2400" dirty="0"/>
              <a:t>Every week awards are given to the girl and boy that best displayed good behavior and very good participation during Drama Club practice that week. Donations of awards are gratefully accepted. </a:t>
            </a:r>
          </a:p>
          <a:p>
            <a:pPr marL="285750" indent="-285750">
              <a:buFont typeface="Wingdings" panose="05000000000000000000" pitchFamily="2" charset="2"/>
              <a:buChar char="v"/>
            </a:pPr>
            <a:r>
              <a:rPr lang="en-US" sz="2400" dirty="0"/>
              <a:t>Drama Club rehearsals run from 3:10  - 4:30 pm. If students have not been picked up by parents by 4:35 pm, they will be sent to SMART.</a:t>
            </a:r>
          </a:p>
          <a:p>
            <a:pPr marL="285750" indent="-285750">
              <a:buFont typeface="Wingdings" panose="05000000000000000000" pitchFamily="2" charset="2"/>
              <a:buChar char="v"/>
            </a:pPr>
            <a:endParaRPr lang="en-US" sz="2400" dirty="0"/>
          </a:p>
          <a:p>
            <a:pPr marL="285750" indent="-285750">
              <a:buFont typeface="Wingdings" panose="05000000000000000000" pitchFamily="2" charset="2"/>
              <a:buChar char="v"/>
            </a:pPr>
            <a:endParaRPr lang="en-US" sz="2400" dirty="0"/>
          </a:p>
          <a:p>
            <a:pPr marL="285750" indent="-285750">
              <a:buFont typeface="Wingdings" panose="05000000000000000000" pitchFamily="2" charset="2"/>
              <a:buChar char="v"/>
            </a:pPr>
            <a:endParaRPr lang="en-US" sz="2400" dirty="0"/>
          </a:p>
        </p:txBody>
      </p:sp>
    </p:spTree>
    <p:extLst>
      <p:ext uri="{BB962C8B-B14F-4D97-AF65-F5344CB8AC3E}">
        <p14:creationId xmlns:p14="http://schemas.microsoft.com/office/powerpoint/2010/main" val="208469738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292</TotalTime>
  <Words>889</Words>
  <Application>Microsoft Macintosh PowerPoint</Application>
  <PresentationFormat>Widescreen</PresentationFormat>
  <Paragraphs>92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Amasis MT Pro Medium</vt:lpstr>
      <vt:lpstr>Arial</vt:lpstr>
      <vt:lpstr>Gill Sans MT</vt:lpstr>
      <vt:lpstr>Impact</vt:lpstr>
      <vt:lpstr>Wingdings</vt:lpstr>
      <vt:lpstr>Badge</vt:lpstr>
      <vt:lpstr>Welcome to Drama Club</vt:lpstr>
      <vt:lpstr>Why belong to drama club?</vt:lpstr>
      <vt:lpstr>Rules and Expectations for Drama </vt:lpstr>
      <vt:lpstr>When Are our Drama practices?</vt:lpstr>
      <vt:lpstr>How can I Learn my Lines? </vt:lpstr>
      <vt:lpstr>Who are the Characters in the Play? </vt:lpstr>
      <vt:lpstr>More Important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Drama Club</dc:title>
  <dc:creator>Phyllis Hammang</dc:creator>
  <cp:lastModifiedBy>John Hammang</cp:lastModifiedBy>
  <cp:revision>11</cp:revision>
  <dcterms:created xsi:type="dcterms:W3CDTF">2019-09-18T14:30:18Z</dcterms:created>
  <dcterms:modified xsi:type="dcterms:W3CDTF">2022-10-02T02:33:04Z</dcterms:modified>
</cp:coreProperties>
</file>